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2" r:id="rId3"/>
    <p:sldId id="257" r:id="rId4"/>
    <p:sldId id="259" r:id="rId5"/>
    <p:sldId id="260" r:id="rId6"/>
    <p:sldId id="268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923c41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923c41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923c41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923c41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herrera@agustiniano.edu.g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4200" y="1509878"/>
            <a:ext cx="106212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</a:t>
            </a:r>
            <a:endParaRPr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932675"/>
            <a:ext cx="91440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>
                <a:solidFill>
                  <a:schemeClr val="lt1"/>
                </a:solidFill>
              </a:rPr>
              <a:t>GRADE:</a:t>
            </a:r>
            <a:r>
              <a:rPr lang="en-US" dirty="0">
                <a:solidFill>
                  <a:schemeClr val="lt1"/>
                </a:solidFill>
              </a:rPr>
              <a:t> 5th. course.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C17BA-5356-435C-A695-35586CAA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728" y="681037"/>
            <a:ext cx="10515600" cy="1325563"/>
          </a:xfrm>
        </p:spPr>
        <p:txBody>
          <a:bodyPr/>
          <a:lstStyle/>
          <a:p>
            <a:r>
              <a:rPr lang="es-419" sz="3200" b="1" dirty="0" err="1">
                <a:solidFill>
                  <a:srgbClr val="0070C0"/>
                </a:solidFill>
              </a:rPr>
              <a:t>Formulating</a:t>
            </a:r>
            <a:r>
              <a:rPr lang="es-419" sz="3200" b="1" dirty="0">
                <a:solidFill>
                  <a:srgbClr val="0070C0"/>
                </a:solidFill>
              </a:rPr>
              <a:t> </a:t>
            </a:r>
            <a:r>
              <a:rPr lang="es-419" sz="3200" b="1" dirty="0" err="1">
                <a:solidFill>
                  <a:srgbClr val="0070C0"/>
                </a:solidFill>
              </a:rPr>
              <a:t>Effective</a:t>
            </a:r>
            <a:r>
              <a:rPr lang="es-419" sz="3200" b="1" dirty="0">
                <a:solidFill>
                  <a:srgbClr val="0070C0"/>
                </a:solidFill>
              </a:rPr>
              <a:t> </a:t>
            </a:r>
            <a:r>
              <a:rPr lang="es-419" sz="3200" b="1" dirty="0" err="1">
                <a:solidFill>
                  <a:srgbClr val="0070C0"/>
                </a:solidFill>
              </a:rPr>
              <a:t>Searches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571E2D-7AD3-474F-92FB-3CC306168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419" b="1" dirty="0" err="1">
                <a:solidFill>
                  <a:srgbClr val="0070C0"/>
                </a:solidFill>
              </a:rPr>
              <a:t>Techniques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to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narrow</a:t>
            </a:r>
            <a:r>
              <a:rPr lang="es-419" b="1" dirty="0">
                <a:solidFill>
                  <a:srgbClr val="0070C0"/>
                </a:solidFill>
              </a:rPr>
              <a:t> and </a:t>
            </a:r>
            <a:r>
              <a:rPr lang="es-419" b="1" dirty="0" err="1">
                <a:solidFill>
                  <a:srgbClr val="0070C0"/>
                </a:solidFill>
              </a:rPr>
              <a:t>deepen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search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results</a:t>
            </a:r>
            <a:endParaRPr lang="es-419" b="1" dirty="0">
              <a:solidFill>
                <a:srgbClr val="0070C0"/>
              </a:solidFill>
            </a:endParaRPr>
          </a:p>
          <a:p>
            <a:r>
              <a:rPr lang="es-419" sz="2400" b="1" dirty="0" err="1">
                <a:solidFill>
                  <a:schemeClr val="tx1"/>
                </a:solidFill>
              </a:rPr>
              <a:t>Quotation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marks:Used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for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phrases</a:t>
            </a:r>
            <a:r>
              <a:rPr lang="es-419" sz="2400" b="1" dirty="0">
                <a:solidFill>
                  <a:schemeClr val="tx1"/>
                </a:solidFill>
              </a:rPr>
              <a:t> and </a:t>
            </a:r>
            <a:r>
              <a:rPr lang="es-419" sz="2400" b="1" dirty="0" err="1">
                <a:solidFill>
                  <a:schemeClr val="tx1"/>
                </a:solidFill>
              </a:rPr>
              <a:t>results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will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only</a:t>
            </a:r>
            <a:r>
              <a:rPr lang="es-419" sz="2400" b="1" dirty="0">
                <a:solidFill>
                  <a:schemeClr val="tx1"/>
                </a:solidFill>
              </a:rPr>
              <a:t> show </a:t>
            </a:r>
            <a:r>
              <a:rPr lang="es-419" sz="2400" b="1" dirty="0" err="1">
                <a:solidFill>
                  <a:schemeClr val="tx1"/>
                </a:solidFill>
              </a:rPr>
              <a:t>words</a:t>
            </a:r>
            <a:r>
              <a:rPr lang="es-419" sz="2400" b="1" dirty="0">
                <a:solidFill>
                  <a:schemeClr val="tx1"/>
                </a:solidFill>
              </a:rPr>
              <a:t> as </a:t>
            </a:r>
            <a:r>
              <a:rPr lang="es-419" sz="2400" b="1" dirty="0" err="1">
                <a:solidFill>
                  <a:schemeClr val="tx1"/>
                </a:solidFill>
              </a:rPr>
              <a:t>phrased</a:t>
            </a:r>
            <a:r>
              <a:rPr lang="es-419" sz="2400" b="1" dirty="0">
                <a:solidFill>
                  <a:schemeClr val="tx1"/>
                </a:solidFill>
              </a:rPr>
              <a:t> “</a:t>
            </a:r>
            <a:r>
              <a:rPr lang="es-419" sz="2400" b="1" dirty="0" err="1">
                <a:solidFill>
                  <a:schemeClr val="tx1"/>
                </a:solidFill>
              </a:rPr>
              <a:t>Navy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Ghost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Blimp</a:t>
            </a:r>
            <a:r>
              <a:rPr lang="es-419" sz="2400" b="1" dirty="0">
                <a:solidFill>
                  <a:schemeClr val="tx1"/>
                </a:solidFill>
              </a:rPr>
              <a:t>”</a:t>
            </a:r>
          </a:p>
          <a:p>
            <a:endParaRPr lang="es-419" sz="2400" b="1" dirty="0">
              <a:solidFill>
                <a:schemeClr val="tx1"/>
              </a:solidFill>
            </a:endParaRPr>
          </a:p>
          <a:p>
            <a:r>
              <a:rPr lang="es-419" sz="2400" b="1" dirty="0" err="1">
                <a:solidFill>
                  <a:schemeClr val="tx1"/>
                </a:solidFill>
              </a:rPr>
              <a:t>Boolean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operators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qualify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searches</a:t>
            </a:r>
            <a:r>
              <a:rPr lang="es-419" sz="2400" b="1" dirty="0">
                <a:solidFill>
                  <a:schemeClr val="tx1"/>
                </a:solidFill>
              </a:rPr>
              <a:t>: AND, OR, NOT (</a:t>
            </a:r>
            <a:r>
              <a:rPr lang="es-419" sz="2400" b="1" dirty="0" err="1">
                <a:solidFill>
                  <a:schemeClr val="tx1"/>
                </a:solidFill>
              </a:rPr>
              <a:t>always</a:t>
            </a:r>
            <a:r>
              <a:rPr lang="es-419" sz="2400" b="1" dirty="0">
                <a:solidFill>
                  <a:schemeClr val="tx1"/>
                </a:solidFill>
              </a:rPr>
              <a:t> </a:t>
            </a:r>
            <a:r>
              <a:rPr lang="es-419" sz="2400" b="1" dirty="0" err="1">
                <a:solidFill>
                  <a:schemeClr val="tx1"/>
                </a:solidFill>
              </a:rPr>
              <a:t>typed</a:t>
            </a:r>
            <a:r>
              <a:rPr lang="es-419" sz="2400" b="1" dirty="0">
                <a:solidFill>
                  <a:schemeClr val="tx1"/>
                </a:solidFill>
              </a:rPr>
              <a:t> in </a:t>
            </a:r>
            <a:r>
              <a:rPr lang="es-419" sz="2400" b="1" dirty="0" err="1">
                <a:solidFill>
                  <a:schemeClr val="tx1"/>
                </a:solidFill>
              </a:rPr>
              <a:t>uppercase</a:t>
            </a:r>
            <a:r>
              <a:rPr lang="es-419" sz="24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419" sz="2000" b="1" dirty="0" err="1">
                <a:solidFill>
                  <a:schemeClr val="tx1"/>
                </a:solidFill>
              </a:rPr>
              <a:t>Ecology</a:t>
            </a:r>
            <a:r>
              <a:rPr lang="es-419" sz="2000" b="1" dirty="0">
                <a:solidFill>
                  <a:schemeClr val="tx1"/>
                </a:solidFill>
              </a:rPr>
              <a:t> AND </a:t>
            </a:r>
            <a:r>
              <a:rPr lang="es-419" sz="2000" b="1" dirty="0" err="1">
                <a:solidFill>
                  <a:schemeClr val="tx1"/>
                </a:solidFill>
              </a:rPr>
              <a:t>Pollution</a:t>
            </a:r>
            <a:r>
              <a:rPr lang="es-419" sz="2000" b="1" dirty="0">
                <a:solidFill>
                  <a:schemeClr val="tx1"/>
                </a:solidFill>
              </a:rPr>
              <a:t> (</a:t>
            </a:r>
            <a:r>
              <a:rPr lang="es-419" sz="2000" b="1" dirty="0" err="1">
                <a:solidFill>
                  <a:schemeClr val="tx1"/>
                </a:solidFill>
              </a:rPr>
              <a:t>Only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results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with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both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words</a:t>
            </a:r>
            <a:r>
              <a:rPr lang="es-419" sz="20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419" sz="2000" b="1" dirty="0" err="1">
                <a:solidFill>
                  <a:schemeClr val="tx1"/>
                </a:solidFill>
              </a:rPr>
              <a:t>Ecology</a:t>
            </a:r>
            <a:r>
              <a:rPr lang="es-419" sz="2000" b="1" dirty="0">
                <a:solidFill>
                  <a:schemeClr val="tx1"/>
                </a:solidFill>
              </a:rPr>
              <a:t> OR </a:t>
            </a:r>
            <a:r>
              <a:rPr lang="es-419" sz="2000" b="1" dirty="0" err="1">
                <a:solidFill>
                  <a:schemeClr val="tx1"/>
                </a:solidFill>
              </a:rPr>
              <a:t>Pollution</a:t>
            </a:r>
            <a:r>
              <a:rPr lang="es-419" sz="2000" b="1" dirty="0">
                <a:solidFill>
                  <a:schemeClr val="tx1"/>
                </a:solidFill>
              </a:rPr>
              <a:t> (</a:t>
            </a:r>
            <a:r>
              <a:rPr lang="es-419" sz="2000" b="1" dirty="0" err="1">
                <a:solidFill>
                  <a:schemeClr val="tx1"/>
                </a:solidFill>
              </a:rPr>
              <a:t>Results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with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either</a:t>
            </a:r>
            <a:r>
              <a:rPr lang="es-419" sz="2000" b="1" dirty="0">
                <a:solidFill>
                  <a:schemeClr val="tx1"/>
                </a:solidFill>
              </a:rPr>
              <a:t> Word)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419" sz="2000" b="1" dirty="0" err="1">
                <a:solidFill>
                  <a:schemeClr val="tx1"/>
                </a:solidFill>
              </a:rPr>
              <a:t>Ecology</a:t>
            </a:r>
            <a:r>
              <a:rPr lang="es-419" sz="2000" b="1" dirty="0">
                <a:solidFill>
                  <a:schemeClr val="tx1"/>
                </a:solidFill>
              </a:rPr>
              <a:t> NOT </a:t>
            </a:r>
            <a:r>
              <a:rPr lang="es-419" sz="2000" b="1" dirty="0" err="1">
                <a:solidFill>
                  <a:schemeClr val="tx1"/>
                </a:solidFill>
              </a:rPr>
              <a:t>Pollution</a:t>
            </a:r>
            <a:r>
              <a:rPr lang="es-419" sz="2000" b="1" dirty="0">
                <a:solidFill>
                  <a:schemeClr val="tx1"/>
                </a:solidFill>
              </a:rPr>
              <a:t> (</a:t>
            </a:r>
            <a:r>
              <a:rPr lang="es-419" sz="2000" b="1" dirty="0" err="1">
                <a:solidFill>
                  <a:schemeClr val="tx1"/>
                </a:solidFill>
              </a:rPr>
              <a:t>Results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with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ecology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not</a:t>
            </a:r>
            <a:r>
              <a:rPr lang="es-419" sz="2000" b="1" dirty="0">
                <a:solidFill>
                  <a:schemeClr val="tx1"/>
                </a:solidFill>
              </a:rPr>
              <a:t> </a:t>
            </a:r>
            <a:r>
              <a:rPr lang="es-419" sz="2000" b="1" dirty="0" err="1">
                <a:solidFill>
                  <a:schemeClr val="tx1"/>
                </a:solidFill>
              </a:rPr>
              <a:t>pollution</a:t>
            </a:r>
            <a:r>
              <a:rPr lang="es-419" sz="2000" b="1" dirty="0">
                <a:solidFill>
                  <a:schemeClr val="tx1"/>
                </a:solidFill>
              </a:rPr>
              <a:t>)</a:t>
            </a:r>
          </a:p>
          <a:p>
            <a:pPr marL="114300" indent="0">
              <a:buNone/>
            </a:pPr>
            <a:endParaRPr lang="es-419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8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C317-8882-4150-9206-6B33B3C9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F71204-216B-43EC-9039-88B4BAE9E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830108-482C-40C0-BEB7-08A14438C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t="24640" r="38778" b="25839"/>
          <a:stretch/>
        </p:blipFill>
        <p:spPr>
          <a:xfrm>
            <a:off x="1703512" y="1417638"/>
            <a:ext cx="854997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2C1D5-065E-487E-BE0E-B2027DA4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FA7221-EF28-4151-8347-171EEDC80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7EDCCD-1ACC-4EDC-AA9E-85E4EC03D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36600" r="38778" b="22687"/>
          <a:stretch/>
        </p:blipFill>
        <p:spPr>
          <a:xfrm>
            <a:off x="1199455" y="1690687"/>
            <a:ext cx="978886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EA0680-D2AD-44C3-BAF3-2D9E57086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s-419" sz="2400" dirty="0" err="1"/>
              <a:t>Using</a:t>
            </a:r>
            <a:r>
              <a:rPr lang="es-419" sz="2400" dirty="0"/>
              <a:t> </a:t>
            </a:r>
            <a:r>
              <a:rPr lang="es-419" sz="2400" dirty="0" err="1"/>
              <a:t>Boolean</a:t>
            </a:r>
            <a:r>
              <a:rPr lang="es-419" sz="2400" dirty="0"/>
              <a:t> </a:t>
            </a:r>
            <a:r>
              <a:rPr lang="es-419" sz="2400" dirty="0" err="1"/>
              <a:t>operators</a:t>
            </a:r>
            <a:r>
              <a:rPr lang="es-419" sz="2400" dirty="0"/>
              <a:t> and </a:t>
            </a:r>
            <a:r>
              <a:rPr lang="es-419" sz="2400" dirty="0" err="1"/>
              <a:t>context</a:t>
            </a:r>
            <a:r>
              <a:rPr lang="es-419" sz="2400" dirty="0"/>
              <a:t> </a:t>
            </a:r>
            <a:r>
              <a:rPr lang="es-419" sz="2400" dirty="0" err="1"/>
              <a:t>terms</a:t>
            </a:r>
            <a:r>
              <a:rPr lang="es-419" sz="2400" dirty="0"/>
              <a:t> leads </a:t>
            </a:r>
            <a:r>
              <a:rPr lang="es-419" sz="2400" dirty="0" err="1"/>
              <a:t>to</a:t>
            </a:r>
            <a:r>
              <a:rPr lang="es-419" sz="2400" dirty="0"/>
              <a:t> </a:t>
            </a:r>
            <a:r>
              <a:rPr lang="es-419" sz="2400" dirty="0" err="1"/>
              <a:t>search</a:t>
            </a:r>
            <a:r>
              <a:rPr lang="es-419" sz="2400" dirty="0"/>
              <a:t> </a:t>
            </a:r>
            <a:r>
              <a:rPr lang="es-419" sz="2400" dirty="0" err="1"/>
              <a:t>results</a:t>
            </a:r>
            <a:r>
              <a:rPr lang="es-419" sz="2400" dirty="0"/>
              <a:t> </a:t>
            </a:r>
            <a:r>
              <a:rPr lang="es-419" sz="2400" dirty="0" err="1"/>
              <a:t>fom</a:t>
            </a:r>
            <a:r>
              <a:rPr lang="es-419" sz="2400" dirty="0"/>
              <a:t> </a:t>
            </a:r>
            <a:r>
              <a:rPr lang="es-419" sz="2400" dirty="0" err="1"/>
              <a:t>the</a:t>
            </a:r>
            <a:r>
              <a:rPr lang="es-419" sz="2400" dirty="0"/>
              <a:t> </a:t>
            </a:r>
            <a:r>
              <a:rPr lang="es-419" sz="2400" dirty="0" err="1"/>
              <a:t>previously</a:t>
            </a:r>
            <a:r>
              <a:rPr lang="es-419" sz="2400" dirty="0"/>
              <a:t> invisible Deep Web.</a:t>
            </a:r>
          </a:p>
          <a:p>
            <a:pPr marL="114300" indent="0">
              <a:buNone/>
            </a:pPr>
            <a:r>
              <a:rPr lang="en-US" sz="2400" dirty="0"/>
              <a:t>Example: </a:t>
            </a:r>
          </a:p>
          <a:p>
            <a:pPr marL="114300" indent="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chinese</a:t>
            </a:r>
            <a:r>
              <a:rPr lang="en-US" sz="2400" b="1" dirty="0">
                <a:solidFill>
                  <a:srgbClr val="0070C0"/>
                </a:solidFill>
              </a:rPr>
              <a:t> ceramics OR database OR archive OR collections OR links</a:t>
            </a:r>
          </a:p>
          <a:p>
            <a:pPr marL="11430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Using Minus Sign to eliminate unwanted results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 minus sign in front of a word in a query prohibits the search engine from returning any page with that word on it.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Example: </a:t>
            </a:r>
          </a:p>
          <a:p>
            <a:pPr marL="11430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query “eagles –Philadelphia” assures that results will not pertain to the NFL football team. </a:t>
            </a:r>
          </a:p>
          <a:p>
            <a:pPr marL="114300" indent="0">
              <a:buNone/>
            </a:pPr>
            <a:endParaRPr lang="es-41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4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41BBC-A12F-42C9-84C8-23571FFC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7EFF29-CD4E-4729-AB61-833B9EDFE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Use </a:t>
            </a:r>
            <a:r>
              <a:rPr lang="es-419" dirty="0" err="1"/>
              <a:t>an</a:t>
            </a:r>
            <a:r>
              <a:rPr lang="es-419" dirty="0"/>
              <a:t> Asterisk (*)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fill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blank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an</a:t>
            </a:r>
            <a:r>
              <a:rPr lang="es-419" dirty="0"/>
              <a:t> </a:t>
            </a:r>
            <a:r>
              <a:rPr lang="es-419" dirty="0" err="1"/>
              <a:t>unknown</a:t>
            </a:r>
            <a:r>
              <a:rPr lang="es-419" dirty="0"/>
              <a:t> </a:t>
            </a:r>
            <a:r>
              <a:rPr lang="es-419" dirty="0" err="1"/>
              <a:t>entity</a:t>
            </a:r>
            <a:r>
              <a:rPr lang="es-419" dirty="0"/>
              <a:t>.</a:t>
            </a:r>
          </a:p>
          <a:p>
            <a:endParaRPr lang="es-419" dirty="0"/>
          </a:p>
          <a:p>
            <a:r>
              <a:rPr lang="es-419" dirty="0" err="1"/>
              <a:t>Example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query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: </a:t>
            </a:r>
          </a:p>
          <a:p>
            <a:pPr marL="114300" indent="0">
              <a:buNone/>
            </a:pPr>
            <a:r>
              <a:rPr lang="es-419" b="1" dirty="0" err="1">
                <a:solidFill>
                  <a:srgbClr val="0070C0"/>
                </a:solidFill>
              </a:rPr>
              <a:t>Each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year</a:t>
            </a:r>
            <a:r>
              <a:rPr lang="es-419" b="1" dirty="0">
                <a:solidFill>
                  <a:srgbClr val="0070C0"/>
                </a:solidFill>
              </a:rPr>
              <a:t>, *</a:t>
            </a:r>
            <a:r>
              <a:rPr lang="es-419" b="1" dirty="0" err="1">
                <a:solidFill>
                  <a:srgbClr val="0070C0"/>
                </a:solidFill>
              </a:rPr>
              <a:t>people</a:t>
            </a:r>
            <a:r>
              <a:rPr lang="es-419" b="1" dirty="0">
                <a:solidFill>
                  <a:srgbClr val="0070C0"/>
                </a:solidFill>
              </a:rPr>
              <a:t> die </a:t>
            </a:r>
            <a:r>
              <a:rPr lang="es-419" b="1" dirty="0" err="1">
                <a:solidFill>
                  <a:srgbClr val="0070C0"/>
                </a:solidFill>
              </a:rPr>
              <a:t>of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aids</a:t>
            </a:r>
            <a:r>
              <a:rPr lang="es-419" b="1" dirty="0">
                <a:solidFill>
                  <a:srgbClr val="0070C0"/>
                </a:solidFill>
              </a:rPr>
              <a:t>; </a:t>
            </a:r>
            <a:r>
              <a:rPr lang="es-419" b="1" dirty="0" err="1">
                <a:solidFill>
                  <a:srgbClr val="0070C0"/>
                </a:solidFill>
              </a:rPr>
              <a:t>the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asterisk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solves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for</a:t>
            </a:r>
            <a:r>
              <a:rPr lang="es-419" b="1" dirty="0">
                <a:solidFill>
                  <a:srgbClr val="0070C0"/>
                </a:solidFill>
              </a:rPr>
              <a:t> N (</a:t>
            </a:r>
            <a:r>
              <a:rPr lang="es-419" b="1" dirty="0" err="1">
                <a:solidFill>
                  <a:srgbClr val="0070C0"/>
                </a:solidFill>
              </a:rPr>
              <a:t>number</a:t>
            </a:r>
            <a:r>
              <a:rPr lang="es-419" b="1" dirty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1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94DF05-35B0-4105-8AAC-D6FED4A24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Use a </a:t>
            </a:r>
            <a:r>
              <a:rPr lang="es-419" dirty="0" err="1"/>
              <a:t>filetype</a:t>
            </a:r>
            <a:r>
              <a:rPr lang="es-419" dirty="0"/>
              <a:t> </a:t>
            </a:r>
            <a:r>
              <a:rPr lang="es-419" dirty="0" err="1"/>
              <a:t>operator</a:t>
            </a:r>
            <a:r>
              <a:rPr lang="es-419" dirty="0"/>
              <a:t> </a:t>
            </a:r>
            <a:r>
              <a:rPr lang="es-419" dirty="0" err="1"/>
              <a:t>when</a:t>
            </a:r>
            <a:r>
              <a:rPr lang="es-419" dirty="0"/>
              <a:t> </a:t>
            </a:r>
            <a:r>
              <a:rPr lang="es-419" dirty="0" err="1"/>
              <a:t>searching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a </a:t>
            </a:r>
            <a:r>
              <a:rPr lang="es-419" dirty="0" err="1"/>
              <a:t>specific</a:t>
            </a:r>
            <a:r>
              <a:rPr lang="es-419" dirty="0"/>
              <a:t> </a:t>
            </a:r>
            <a:r>
              <a:rPr lang="es-419" dirty="0" err="1"/>
              <a:t>type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file.</a:t>
            </a:r>
          </a:p>
          <a:p>
            <a:endParaRPr lang="es-419" dirty="0"/>
          </a:p>
          <a:p>
            <a:pPr marL="114300" indent="0">
              <a:buNone/>
            </a:pPr>
            <a:r>
              <a:rPr lang="es-419" dirty="0" err="1"/>
              <a:t>Example</a:t>
            </a:r>
            <a:r>
              <a:rPr lang="es-419" dirty="0"/>
              <a:t>:</a:t>
            </a:r>
          </a:p>
          <a:p>
            <a:pPr marL="114300" indent="0">
              <a:buNone/>
            </a:pPr>
            <a:r>
              <a:rPr lang="es-419" b="1" dirty="0" err="1">
                <a:solidFill>
                  <a:srgbClr val="0070C0"/>
                </a:solidFill>
              </a:rPr>
              <a:t>parts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of</a:t>
            </a:r>
            <a:r>
              <a:rPr lang="es-419" b="1" dirty="0">
                <a:solidFill>
                  <a:srgbClr val="0070C0"/>
                </a:solidFill>
              </a:rPr>
              <a:t> a </a:t>
            </a:r>
            <a:r>
              <a:rPr lang="es-419" b="1" dirty="0" err="1">
                <a:solidFill>
                  <a:srgbClr val="0070C0"/>
                </a:solidFill>
              </a:rPr>
              <a:t>microscope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filetype</a:t>
            </a:r>
            <a:r>
              <a:rPr lang="es-419" b="1" dirty="0">
                <a:solidFill>
                  <a:srgbClr val="0070C0"/>
                </a:solidFill>
              </a:rPr>
              <a:t>: </a:t>
            </a:r>
            <a:r>
              <a:rPr lang="es-419" b="1" dirty="0" err="1">
                <a:solidFill>
                  <a:srgbClr val="0070C0"/>
                </a:solidFill>
              </a:rPr>
              <a:t>swf</a:t>
            </a:r>
            <a:r>
              <a:rPr lang="es-419" b="1" dirty="0">
                <a:solidFill>
                  <a:srgbClr val="0070C0"/>
                </a:solidFill>
              </a:rPr>
              <a:t>  (</a:t>
            </a:r>
            <a:r>
              <a:rPr lang="es-419" b="1" dirty="0" err="1">
                <a:solidFill>
                  <a:srgbClr val="0070C0"/>
                </a:solidFill>
              </a:rPr>
              <a:t>is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looking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for</a:t>
            </a:r>
            <a:r>
              <a:rPr lang="es-419" b="1" dirty="0">
                <a:solidFill>
                  <a:srgbClr val="0070C0"/>
                </a:solidFill>
              </a:rPr>
              <a:t> a flash file </a:t>
            </a:r>
            <a:r>
              <a:rPr lang="es-419" b="1" dirty="0" err="1">
                <a:solidFill>
                  <a:srgbClr val="0070C0"/>
                </a:solidFill>
              </a:rPr>
              <a:t>to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illustrate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the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microscope´s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parts</a:t>
            </a:r>
            <a:r>
              <a:rPr lang="es-419" b="1" dirty="0">
                <a:solidFill>
                  <a:srgbClr val="0070C0"/>
                </a:solidFill>
              </a:rPr>
              <a:t>.)</a:t>
            </a:r>
          </a:p>
          <a:p>
            <a:pPr marL="114300" indent="0">
              <a:buNone/>
            </a:pPr>
            <a:r>
              <a:rPr lang="es-419" b="1" dirty="0" err="1">
                <a:solidFill>
                  <a:srgbClr val="0070C0"/>
                </a:solidFill>
              </a:rPr>
              <a:t>Other</a:t>
            </a:r>
            <a:r>
              <a:rPr lang="es-419" b="1" dirty="0">
                <a:solidFill>
                  <a:srgbClr val="0070C0"/>
                </a:solidFill>
              </a:rPr>
              <a:t> file </a:t>
            </a:r>
            <a:r>
              <a:rPr lang="es-419" b="1" dirty="0" err="1">
                <a:solidFill>
                  <a:srgbClr val="0070C0"/>
                </a:solidFill>
              </a:rPr>
              <a:t>extensions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could</a:t>
            </a:r>
            <a:r>
              <a:rPr lang="es-419" b="1" dirty="0">
                <a:solidFill>
                  <a:srgbClr val="0070C0"/>
                </a:solidFill>
              </a:rPr>
              <a:t> be </a:t>
            </a:r>
            <a:r>
              <a:rPr lang="es-419" b="1" dirty="0" err="1">
                <a:solidFill>
                  <a:srgbClr val="0070C0"/>
                </a:solidFill>
              </a:rPr>
              <a:t>pdf</a:t>
            </a:r>
            <a:r>
              <a:rPr lang="es-419" b="1" dirty="0">
                <a:solidFill>
                  <a:srgbClr val="0070C0"/>
                </a:solidFill>
              </a:rPr>
              <a:t>, </a:t>
            </a:r>
            <a:r>
              <a:rPr lang="es-419" b="1" dirty="0" err="1">
                <a:solidFill>
                  <a:srgbClr val="0070C0"/>
                </a:solidFill>
              </a:rPr>
              <a:t>doc</a:t>
            </a:r>
            <a:r>
              <a:rPr lang="es-419" b="1" dirty="0">
                <a:solidFill>
                  <a:srgbClr val="0070C0"/>
                </a:solidFill>
              </a:rPr>
              <a:t>, </a:t>
            </a:r>
            <a:r>
              <a:rPr lang="es-419" b="1" dirty="0" err="1">
                <a:solidFill>
                  <a:srgbClr val="0070C0"/>
                </a:solidFill>
              </a:rPr>
              <a:t>jpg</a:t>
            </a:r>
            <a:r>
              <a:rPr lang="es-419" b="1" dirty="0">
                <a:solidFill>
                  <a:srgbClr val="0070C0"/>
                </a:solidFill>
              </a:rPr>
              <a:t>, gif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8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A5B84-E30D-45DD-97E9-FDF33764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err="1">
                <a:solidFill>
                  <a:srgbClr val="0070C0"/>
                </a:solidFill>
              </a:rPr>
              <a:t>Fluent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63862-6409-47E2-AE13-4458AE65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25" y="1556792"/>
            <a:ext cx="10515600" cy="4351338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dirty="0"/>
              <a:t>Go to visme.com</a:t>
            </a:r>
          </a:p>
          <a:p>
            <a:pPr marL="628650" indent="-514350">
              <a:buAutoNum type="arabicPeriod"/>
            </a:pPr>
            <a:r>
              <a:rPr lang="en-US" dirty="0"/>
              <a:t>Create an infographic about EFFECTIVE INTERNET SEARCHES</a:t>
            </a:r>
          </a:p>
          <a:p>
            <a:pPr marL="628650" indent="-514350">
              <a:buAutoNum type="arabicPeriod"/>
            </a:pPr>
            <a:r>
              <a:rPr lang="en-US" dirty="0"/>
              <a:t>The infographic should include:</a:t>
            </a:r>
          </a:p>
          <a:p>
            <a:pPr marL="114300" indent="0">
              <a:buNone/>
            </a:pPr>
            <a:r>
              <a:rPr lang="en-US" dirty="0"/>
              <a:t>How to scale down questions to operative terms</a:t>
            </a:r>
          </a:p>
          <a:p>
            <a:pPr marL="114300" indent="0">
              <a:buNone/>
            </a:pPr>
            <a:r>
              <a:rPr lang="en-US" dirty="0"/>
              <a:t>Deep web definition</a:t>
            </a:r>
          </a:p>
          <a:p>
            <a:pPr marL="114300" indent="0">
              <a:buNone/>
            </a:pPr>
            <a:r>
              <a:rPr lang="en-US" dirty="0"/>
              <a:t>Examples with Boolean operators </a:t>
            </a:r>
          </a:p>
          <a:p>
            <a:pPr marL="114300" indent="0">
              <a:buNone/>
            </a:pPr>
            <a:r>
              <a:rPr lang="en-US" dirty="0"/>
              <a:t>Include two techniques to narrow and deepen search results. </a:t>
            </a:r>
          </a:p>
          <a:p>
            <a:pPr marL="114300" indent="0">
              <a:buNone/>
            </a:pPr>
            <a:r>
              <a:rPr lang="en-US" dirty="0"/>
              <a:t>4. When you finish share your infographic </a:t>
            </a:r>
            <a:r>
              <a:rPr lang="en-US" dirty="0">
                <a:hlinkClick r:id="rId2"/>
              </a:rPr>
              <a:t>mherrera@agustiniano.edu.gt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4CAC9-95B5-4437-9088-4B9F5C6D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0408C-08AE-4915-95EE-43D583C94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  <a:p>
            <a:r>
              <a:rPr lang="en-US" dirty="0"/>
              <a:t>Effective searches presentation</a:t>
            </a:r>
          </a:p>
          <a:p>
            <a:r>
              <a:rPr lang="en-US" dirty="0"/>
              <a:t>Class activity</a:t>
            </a:r>
          </a:p>
        </p:txBody>
      </p:sp>
    </p:spTree>
    <p:extLst>
      <p:ext uri="{BB962C8B-B14F-4D97-AF65-F5344CB8AC3E}">
        <p14:creationId xmlns:p14="http://schemas.microsoft.com/office/powerpoint/2010/main" val="284562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EFFECTIVE SEARCHES</a:t>
            </a:r>
            <a:br>
              <a:rPr lang="en-US" sz="1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lang="en-US" sz="2000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ENCOUNTER: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Say hello to students and ask them how they have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been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Attendance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Read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following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quote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write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in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chat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what´s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your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opinion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about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it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dirty="0">
                <a:solidFill>
                  <a:srgbClr val="0070C0"/>
                </a:solidFill>
              </a:rPr>
              <a:t>"It is better to fail in originality than to </a:t>
            </a:r>
            <a:r>
              <a:rPr lang="en-US" b="1" dirty="0">
                <a:solidFill>
                  <a:srgbClr val="0070C0"/>
                </a:solidFill>
              </a:rPr>
              <a:t>succeed</a:t>
            </a:r>
            <a:r>
              <a:rPr lang="en-US" dirty="0">
                <a:solidFill>
                  <a:srgbClr val="0070C0"/>
                </a:solidFill>
              </a:rPr>
              <a:t> in imitation."</a:t>
            </a: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8200" y="750725"/>
            <a:ext cx="10515600" cy="48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DIALOGUE: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Do you think you are searching the Internet effectively?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Have you been frustrated by search results that are confusing or not relevant?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838200" y="1428325"/>
            <a:ext cx="10515600" cy="20006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NTERNALIZE: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Formulation effective searches presentation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32BC2-096E-40B0-BCDD-52D8A779C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8A1807-5DAA-472B-92A1-CEA9C0F4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4641" r="40308" b="31090"/>
          <a:stretch/>
        </p:blipFill>
        <p:spPr>
          <a:xfrm>
            <a:off x="838200" y="1556792"/>
            <a:ext cx="1084939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A4F197-5C65-435B-855D-82D739B9B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4" t="24640" r="44685" b="30041"/>
          <a:stretch/>
        </p:blipFill>
        <p:spPr>
          <a:xfrm>
            <a:off x="1559858" y="1371407"/>
            <a:ext cx="9072283" cy="54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6394-938D-43B5-908F-5DE58FEA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332656"/>
            <a:ext cx="10515600" cy="1325563"/>
          </a:xfrm>
        </p:spPr>
        <p:txBody>
          <a:bodyPr/>
          <a:lstStyle/>
          <a:p>
            <a:br>
              <a:rPr lang="es-419" sz="3600" dirty="0">
                <a:solidFill>
                  <a:srgbClr val="0070C0"/>
                </a:solidFill>
              </a:rPr>
            </a:br>
            <a:br>
              <a:rPr lang="es-419" sz="3600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Questions must be scaled down to operative terms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A199B-3329-4A7C-85E4-9448B2C3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4006"/>
            <a:ext cx="10515600" cy="4351338"/>
          </a:xfrm>
        </p:spPr>
        <p:txBody>
          <a:bodyPr/>
          <a:lstStyle/>
          <a:p>
            <a:r>
              <a:rPr lang="es-419" sz="2400" b="1" dirty="0">
                <a:solidFill>
                  <a:srgbClr val="0070C0"/>
                </a:solidFill>
              </a:rPr>
              <a:t>Key </a:t>
            </a:r>
            <a:r>
              <a:rPr lang="es-419" sz="2400" b="1" dirty="0" err="1">
                <a:solidFill>
                  <a:srgbClr val="0070C0"/>
                </a:solidFill>
              </a:rPr>
              <a:t>words</a:t>
            </a:r>
            <a:r>
              <a:rPr lang="es-419" sz="2400" b="1" dirty="0">
                <a:solidFill>
                  <a:srgbClr val="0070C0"/>
                </a:solidFill>
              </a:rPr>
              <a:t>: </a:t>
            </a:r>
            <a:r>
              <a:rPr lang="es-419" sz="2400" dirty="0" err="1">
                <a:solidFill>
                  <a:srgbClr val="0070C0"/>
                </a:solidFill>
              </a:rPr>
              <a:t>Essential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for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communicating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what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you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need</a:t>
            </a:r>
            <a:r>
              <a:rPr lang="es-419" sz="2400" dirty="0">
                <a:solidFill>
                  <a:srgbClr val="0070C0"/>
                </a:solidFill>
              </a:rPr>
              <a:t>. </a:t>
            </a:r>
            <a:r>
              <a:rPr lang="es-419" sz="2400" dirty="0" err="1">
                <a:solidFill>
                  <a:srgbClr val="0070C0"/>
                </a:solidFill>
              </a:rPr>
              <a:t>Circle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them</a:t>
            </a:r>
            <a:r>
              <a:rPr lang="es-419" sz="2400" dirty="0">
                <a:solidFill>
                  <a:srgbClr val="0070C0"/>
                </a:solidFill>
              </a:rPr>
              <a:t>. </a:t>
            </a:r>
            <a:r>
              <a:rPr lang="es-419" sz="2400" dirty="0" err="1">
                <a:solidFill>
                  <a:srgbClr val="0070C0"/>
                </a:solidFill>
              </a:rPr>
              <a:t>Often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they</a:t>
            </a:r>
            <a:r>
              <a:rPr lang="es-419" sz="2400" dirty="0">
                <a:solidFill>
                  <a:srgbClr val="0070C0"/>
                </a:solidFill>
              </a:rPr>
              <a:t> are </a:t>
            </a:r>
            <a:r>
              <a:rPr lang="es-419" sz="2400" dirty="0" err="1">
                <a:solidFill>
                  <a:srgbClr val="0070C0"/>
                </a:solidFill>
              </a:rPr>
              <a:t>common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or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proper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nouns</a:t>
            </a:r>
            <a:r>
              <a:rPr lang="es-419" sz="2400" dirty="0">
                <a:solidFill>
                  <a:srgbClr val="0070C0"/>
                </a:solidFill>
              </a:rPr>
              <a:t>.</a:t>
            </a:r>
          </a:p>
          <a:p>
            <a:r>
              <a:rPr lang="es-419" sz="2400" b="1" dirty="0" err="1">
                <a:solidFill>
                  <a:srgbClr val="0070C0"/>
                </a:solidFill>
              </a:rPr>
              <a:t>Maybe</a:t>
            </a:r>
            <a:r>
              <a:rPr lang="es-419" sz="2400" b="1" dirty="0">
                <a:solidFill>
                  <a:srgbClr val="0070C0"/>
                </a:solidFill>
              </a:rPr>
              <a:t> </a:t>
            </a:r>
            <a:r>
              <a:rPr lang="es-419" sz="2400" b="1" dirty="0" err="1">
                <a:solidFill>
                  <a:srgbClr val="0070C0"/>
                </a:solidFill>
              </a:rPr>
              <a:t>words</a:t>
            </a:r>
            <a:r>
              <a:rPr lang="es-419" sz="2400" b="1" dirty="0">
                <a:solidFill>
                  <a:srgbClr val="0070C0"/>
                </a:solidFill>
              </a:rPr>
              <a:t>: </a:t>
            </a:r>
            <a:r>
              <a:rPr lang="es-419" sz="2400" dirty="0" err="1">
                <a:solidFill>
                  <a:srgbClr val="0070C0"/>
                </a:solidFill>
              </a:rPr>
              <a:t>Words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that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might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not</a:t>
            </a:r>
            <a:r>
              <a:rPr lang="es-419" sz="2400" dirty="0">
                <a:solidFill>
                  <a:srgbClr val="0070C0"/>
                </a:solidFill>
              </a:rPr>
              <a:t> be </a:t>
            </a:r>
            <a:r>
              <a:rPr lang="es-419" sz="2400" dirty="0" err="1">
                <a:solidFill>
                  <a:srgbClr val="0070C0"/>
                </a:solidFill>
              </a:rPr>
              <a:t>necessary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or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better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expresses</a:t>
            </a:r>
            <a:r>
              <a:rPr lang="es-419" sz="2400" dirty="0">
                <a:solidFill>
                  <a:srgbClr val="0070C0"/>
                </a:solidFill>
              </a:rPr>
              <a:t> in </a:t>
            </a:r>
            <a:r>
              <a:rPr lang="es-419" sz="2400" dirty="0" err="1">
                <a:solidFill>
                  <a:srgbClr val="0070C0"/>
                </a:solidFill>
              </a:rPr>
              <a:t>an</a:t>
            </a:r>
            <a:r>
              <a:rPr lang="es-419" sz="2400" dirty="0">
                <a:solidFill>
                  <a:srgbClr val="0070C0"/>
                </a:solidFill>
              </a:rPr>
              <a:t> “</a:t>
            </a:r>
            <a:r>
              <a:rPr lang="es-419" sz="2400" dirty="0" err="1">
                <a:solidFill>
                  <a:srgbClr val="0070C0"/>
                </a:solidFill>
              </a:rPr>
              <a:t>alternative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phrasing</a:t>
            </a:r>
            <a:r>
              <a:rPr lang="es-419" sz="2400" dirty="0">
                <a:solidFill>
                  <a:srgbClr val="0070C0"/>
                </a:solidFill>
              </a:rPr>
              <a:t>”. </a:t>
            </a:r>
            <a:r>
              <a:rPr lang="es-419" sz="2400" dirty="0" err="1">
                <a:solidFill>
                  <a:srgbClr val="0070C0"/>
                </a:solidFill>
              </a:rPr>
              <a:t>Underline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them</a:t>
            </a:r>
            <a:r>
              <a:rPr lang="es-419" dirty="0">
                <a:solidFill>
                  <a:srgbClr val="0070C0"/>
                </a:solidFill>
              </a:rPr>
              <a:t>. </a:t>
            </a:r>
          </a:p>
          <a:p>
            <a:r>
              <a:rPr lang="es-419" b="1" dirty="0" err="1">
                <a:solidFill>
                  <a:srgbClr val="0070C0"/>
                </a:solidFill>
              </a:rPr>
              <a:t>Missing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words</a:t>
            </a:r>
            <a:r>
              <a:rPr lang="es-419" b="1" dirty="0">
                <a:solidFill>
                  <a:srgbClr val="0070C0"/>
                </a:solidFill>
              </a:rPr>
              <a:t>: </a:t>
            </a:r>
            <a:r>
              <a:rPr lang="es-419" dirty="0" err="1">
                <a:solidFill>
                  <a:srgbClr val="0070C0"/>
                </a:solidFill>
              </a:rPr>
              <a:t>Identify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any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missing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information</a:t>
            </a:r>
            <a:r>
              <a:rPr lang="es-419" dirty="0">
                <a:solidFill>
                  <a:srgbClr val="0070C0"/>
                </a:solidFill>
              </a:rPr>
              <a:t>. </a:t>
            </a:r>
            <a:r>
              <a:rPr lang="es-419" dirty="0" err="1">
                <a:solidFill>
                  <a:srgbClr val="0070C0"/>
                </a:solidFill>
              </a:rPr>
              <a:t>Wht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does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the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search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engine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need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to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identify</a:t>
            </a:r>
            <a:r>
              <a:rPr lang="es-419" dirty="0">
                <a:solidFill>
                  <a:srgbClr val="0070C0"/>
                </a:solidFill>
              </a:rPr>
              <a:t>. </a:t>
            </a:r>
          </a:p>
          <a:p>
            <a:r>
              <a:rPr lang="es-419" b="1" dirty="0" err="1">
                <a:solidFill>
                  <a:srgbClr val="0070C0"/>
                </a:solidFill>
              </a:rPr>
              <a:t>Unnecessary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words</a:t>
            </a:r>
            <a:r>
              <a:rPr lang="es-419" dirty="0">
                <a:solidFill>
                  <a:srgbClr val="0070C0"/>
                </a:solidFill>
              </a:rPr>
              <a:t>: Cross </a:t>
            </a:r>
            <a:r>
              <a:rPr lang="es-419" dirty="0" err="1">
                <a:solidFill>
                  <a:srgbClr val="0070C0"/>
                </a:solidFill>
              </a:rPr>
              <a:t>them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out</a:t>
            </a:r>
            <a:r>
              <a:rPr lang="es-419" dirty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D9DCDE-E76C-460D-ABF3-8748B17B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5CA793-A6ED-4AA0-ACFC-5E751A44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6609" r="39369" b="25838"/>
          <a:stretch/>
        </p:blipFill>
        <p:spPr>
          <a:xfrm>
            <a:off x="809255" y="1340768"/>
            <a:ext cx="901055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1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459</Words>
  <Application>Microsoft Office PowerPoint</Application>
  <PresentationFormat>Panorámica</PresentationFormat>
  <Paragraphs>66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Century Gothic</vt:lpstr>
      <vt:lpstr>Comfortaa</vt:lpstr>
      <vt:lpstr>Tema de Office</vt:lpstr>
      <vt:lpstr>Technology </vt:lpstr>
      <vt:lpstr>Agenda</vt:lpstr>
      <vt:lpstr>EFFECTIVE SEARCHES </vt:lpstr>
      <vt:lpstr>Presentación de PowerPoint</vt:lpstr>
      <vt:lpstr>Presentación de PowerPoint</vt:lpstr>
      <vt:lpstr>Presentación de PowerPoint</vt:lpstr>
      <vt:lpstr>Presentación de PowerPoint</vt:lpstr>
      <vt:lpstr>  Questions must be scaled down to operative terms</vt:lpstr>
      <vt:lpstr>Presentación de PowerPoint</vt:lpstr>
      <vt:lpstr>Formulating Effective Searches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Fluent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</dc:title>
  <dc:creator>Evelyn Ramirez</dc:creator>
  <cp:lastModifiedBy>Monica Herrera</cp:lastModifiedBy>
  <cp:revision>35</cp:revision>
  <dcterms:modified xsi:type="dcterms:W3CDTF">2020-06-02T19:16:06Z</dcterms:modified>
</cp:coreProperties>
</file>